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9" r:id="rId2"/>
    <p:sldId id="276" r:id="rId3"/>
    <p:sldId id="278" r:id="rId4"/>
    <p:sldId id="281" r:id="rId5"/>
    <p:sldId id="279" r:id="rId6"/>
  </p:sldIdLst>
  <p:sldSz cx="12192000" cy="6858000"/>
  <p:notesSz cx="6858000" cy="9947275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lene Bergendorf Johansson" initials="MBJ" lastIdx="2" clrIdx="0">
    <p:extLst>
      <p:ext uri="{19B8F6BF-5375-455C-9EA6-DF929625EA0E}">
        <p15:presenceInfo xmlns:p15="http://schemas.microsoft.com/office/powerpoint/2012/main" userId="S-1-5-21-2100284113-1573851820-878952375-2164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139B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yst layout 3 - Markering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llemlayout 4 - Marker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5349" autoAdjust="0"/>
  </p:normalViewPr>
  <p:slideViewPr>
    <p:cSldViewPr snapToGrid="0">
      <p:cViewPr varScale="1">
        <p:scale>
          <a:sx n="87" d="100"/>
          <a:sy n="87" d="100"/>
        </p:scale>
        <p:origin x="14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1-31T19:11:33.558" idx="2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6DC54-B086-4239-8728-8115D14A8082}" type="datetimeFigureOut">
              <a:rPr lang="da-DK" smtClean="0"/>
              <a:t>25-03-2022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7603B-EF71-415A-B07F-8C373065AA9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5155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7603B-EF71-415A-B07F-8C373065AA94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3589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sr-Latn-R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7603B-EF71-415A-B07F-8C373065AA94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9163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sr-Latn-R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7603B-EF71-415A-B07F-8C373065AA94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5908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7603B-EF71-415A-B07F-8C373065AA94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7375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9EE355-27DF-415B-8725-762201BF4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8A5B8F4-A35D-423C-83C7-6341677FD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3A9391A-23F3-49D1-9421-CEBC7F1FF8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1FEFD8-E9A6-46DA-8E68-60CCDCE0E22A}" type="datetimeFigureOut">
              <a:rPr lang="sl-SI" smtClean="0"/>
              <a:t>25.3.2022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C9595D2-4717-4676-9FF8-32F3F7DB3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D7B2C62-EAE9-4979-85E3-9904A70D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FAD84-2117-48F2-893D-04D84D7659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3448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430F95-80FA-4A72-9694-C385BEAA3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165873A-53E0-45E5-849B-1ECE32EBF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DB2C59E-0C78-41DF-B895-3EA1E6850F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1FEFD8-E9A6-46DA-8E68-60CCDCE0E22A}" type="datetimeFigureOut">
              <a:rPr lang="sl-SI" smtClean="0"/>
              <a:t>25.3.2022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6DFF5E7-27E7-4AB5-AB9D-E26D73AA4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1BB8DAB-EC2A-485C-9234-641A50D8C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FAD84-2117-48F2-893D-04D84D7659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0408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6C90E9-F1A3-48E8-9843-D085D6AA7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3F9A8B65-4B59-4CDD-831F-18EEAF3B7D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1FEFD8-E9A6-46DA-8E68-60CCDCE0E22A}" type="datetimeFigureOut">
              <a:rPr lang="sl-SI" smtClean="0"/>
              <a:t>25.3.2022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8FA4A9F5-C1CC-4AB9-81BB-14C403D79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B0DCD5BF-6DE5-4405-8CEC-464A53EF5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FAD84-2117-48F2-893D-04D84D7659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4496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94167FF0-805E-4174-BF51-F7412A1895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1FEFD8-E9A6-46DA-8E68-60CCDCE0E22A}" type="datetimeFigureOut">
              <a:rPr lang="sl-SI" smtClean="0"/>
              <a:t>25.3.2022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6CF2D49B-32C7-4A5C-BE7A-BF2D3C105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C27F561A-F40C-47C8-80CD-4745B357B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FAD84-2117-48F2-893D-04D84D7659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65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E9B04-BCF5-4E7F-8483-04DF4E270F6E}" type="datetime1">
              <a:rPr lang="da-DK" smtClean="0"/>
              <a:t>25-03-2022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Steering Committee meeting the 20th of January 2021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63BC-2598-4E1F-A082-1E20A60DFBC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2772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58EEF0EB-224D-4FB8-A703-02D5A46B9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5634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43CB7FF-F274-4EC2-AA18-9F61FF86F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781370A4-E48B-4356-9EDD-907F0D2BFC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t="59445"/>
          <a:stretch/>
        </p:blipFill>
        <p:spPr>
          <a:xfrm>
            <a:off x="0" y="5029200"/>
            <a:ext cx="12192000" cy="18288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F92B5587-F6D4-41C7-9775-862A17D4172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501575" y="578225"/>
            <a:ext cx="2458253" cy="89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7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55" r:id="rId4"/>
    <p:sldLayoutId id="214748365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comments" Target="../comments/commen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tela.stojisavljevic@phi.rs.ba" TargetMode="External"/><Relationship Id="rId7" Type="http://schemas.openxmlformats.org/officeDocument/2006/relationships/image" Target="../media/image10.png"/><Relationship Id="rId2" Type="http://schemas.openxmlformats.org/officeDocument/2006/relationships/hyperlink" Target="mailto:stela.blk@gmail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gzs.si/wholeugrai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44DF5837-2734-4382-9D3D-19B5921ECB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1747" y="1801147"/>
            <a:ext cx="9144000" cy="2054757"/>
          </a:xfrm>
        </p:spPr>
        <p:txBody>
          <a:bodyPr>
            <a:normAutofit fontScale="85000" lnSpcReduction="10000"/>
          </a:bodyPr>
          <a:lstStyle/>
          <a:p>
            <a:endParaRPr lang="sr-Latn-RS" sz="4400" b="1" dirty="0" smtClean="0">
              <a:solidFill>
                <a:srgbClr val="002060"/>
              </a:solidFill>
            </a:endParaRPr>
          </a:p>
          <a:p>
            <a:r>
              <a:rPr lang="sr-Latn-RS" sz="4400" b="1" dirty="0" smtClean="0">
                <a:solidFill>
                  <a:schemeClr val="accent1">
                    <a:lumMod val="50000"/>
                  </a:schemeClr>
                </a:solidFill>
              </a:rPr>
              <a:t>Preven</a:t>
            </a:r>
            <a:r>
              <a:rPr lang="sr-Latn-RS" sz="4400" b="1" dirty="0" smtClean="0">
                <a:solidFill>
                  <a:srgbClr val="002060"/>
                </a:solidFill>
              </a:rPr>
              <a:t>ting and managing Conflicts of Interest (COI) i public private partnerships (PPP)</a:t>
            </a:r>
            <a:endParaRPr lang="en-US" sz="4400" b="1" dirty="0" smtClean="0">
              <a:solidFill>
                <a:srgbClr val="002060"/>
              </a:solidFill>
            </a:endParaRPr>
          </a:p>
          <a:p>
            <a:r>
              <a:rPr lang="en-US" sz="2000" b="1" dirty="0" smtClean="0">
                <a:solidFill>
                  <a:srgbClr val="002060"/>
                </a:solidFill>
              </a:rPr>
              <a:t>evaluation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FEFF674-14FF-4EB0-9AC7-731DCC8979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95" r="14033" b="37076"/>
          <a:stretch/>
        </p:blipFill>
        <p:spPr>
          <a:xfrm>
            <a:off x="180753" y="207325"/>
            <a:ext cx="3891517" cy="133495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F997275-B057-45F6-9FE8-5658EC02FB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747" y="207325"/>
            <a:ext cx="6303810" cy="682811"/>
          </a:xfrm>
          <a:prstGeom prst="rect">
            <a:avLst/>
          </a:prstGeom>
        </p:spPr>
      </p:pic>
      <p:sp>
        <p:nvSpPr>
          <p:cNvPr id="2" name="Tekstfelt 1"/>
          <p:cNvSpPr txBox="1"/>
          <p:nvPr/>
        </p:nvSpPr>
        <p:spPr>
          <a:xfrm>
            <a:off x="3203428" y="4114771"/>
            <a:ext cx="6799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solidFill>
                  <a:srgbClr val="002060"/>
                </a:solidFill>
              </a:rPr>
              <a:t>WholeGrain </a:t>
            </a:r>
            <a:r>
              <a:rPr lang="sr-Latn-RS" b="1" dirty="0">
                <a:solidFill>
                  <a:srgbClr val="002060"/>
                </a:solidFill>
              </a:rPr>
              <a:t>Spring School </a:t>
            </a:r>
            <a:r>
              <a:rPr lang="sr-Latn-RS" b="1" dirty="0" smtClean="0">
                <a:solidFill>
                  <a:srgbClr val="002060"/>
                </a:solidFill>
              </a:rPr>
              <a:t>Conference, 29th March 2022</a:t>
            </a:r>
          </a:p>
          <a:p>
            <a:endParaRPr lang="sr-Latn-RS" b="1" dirty="0">
              <a:solidFill>
                <a:srgbClr val="002060"/>
              </a:solidFill>
            </a:endParaRPr>
          </a:p>
          <a:p>
            <a:r>
              <a:rPr lang="sr-Latn-RS" b="1" dirty="0" smtClean="0">
                <a:solidFill>
                  <a:srgbClr val="002060"/>
                </a:solidFill>
              </a:rPr>
              <a:t>Stela Stojisavljević, MD PhD, on behalf of the PHI RS Project Team</a:t>
            </a:r>
          </a:p>
          <a:p>
            <a:r>
              <a:rPr lang="sr-Latn-RS" b="1" dirty="0" smtClean="0">
                <a:solidFill>
                  <a:srgbClr val="002060"/>
                </a:solidFill>
              </a:rPr>
              <a:t>Institute of Public Health of the Republic of Srpska (PHI RS)</a:t>
            </a:r>
          </a:p>
          <a:p>
            <a:endParaRPr lang="en-US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2629" y="5338116"/>
            <a:ext cx="6633023" cy="106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23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61012" y="0"/>
            <a:ext cx="10201619" cy="1003892"/>
          </a:xfrm>
        </p:spPr>
        <p:txBody>
          <a:bodyPr>
            <a:normAutofit/>
          </a:bodyPr>
          <a:lstStyle/>
          <a:p>
            <a:pPr algn="l"/>
            <a:r>
              <a:rPr lang="sr-Latn-RS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PPP in promotion of public health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870332" y="1462930"/>
            <a:ext cx="10697380" cy="529959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dirty="0" smtClean="0"/>
              <a:t>NCDs (cardiovascular diseases) major factor of morbidity and (cancers) major factor of mortality in the 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dirty="0" smtClean="0"/>
              <a:t>Evidence-based risk factors: </a:t>
            </a:r>
            <a:r>
              <a:rPr lang="sr-Latn-RS" b="1" dirty="0" smtClean="0"/>
              <a:t>unheathy diet</a:t>
            </a:r>
            <a:r>
              <a:rPr lang="sr-Latn-RS" dirty="0" smtClean="0"/>
              <a:t>, tobacco smoke, alcohol misuse and physical inactivity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r-Latn-RS" sz="26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r-Latn-RS" sz="26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600" dirty="0" smtClean="0"/>
              <a:t>PPP </a:t>
            </a:r>
            <a:r>
              <a:rPr lang="sr-Latn-RS" sz="2600" dirty="0" smtClean="0"/>
              <a:t>arrangements </a:t>
            </a:r>
            <a:r>
              <a:rPr lang="sr-Latn-RS" sz="2600" dirty="0"/>
              <a:t>addressing diverse health </a:t>
            </a:r>
            <a:r>
              <a:rPr lang="sr-Latn-RS" sz="2600" dirty="0" smtClean="0"/>
              <a:t>related </a:t>
            </a:r>
            <a:r>
              <a:rPr lang="sr-Latn-RS" sz="2600" dirty="0"/>
              <a:t>issues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600" dirty="0" smtClean="0"/>
              <a:t>UN </a:t>
            </a:r>
            <a:r>
              <a:rPr lang="sr-Latn-RS" sz="2600" dirty="0" smtClean="0"/>
              <a:t>SDG Goal 17 advocated to countries to establish different partnerships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600" dirty="0" smtClean="0"/>
              <a:t>Limited </a:t>
            </a:r>
            <a:r>
              <a:rPr lang="sr-Latn-RS" sz="2600" dirty="0" smtClean="0"/>
              <a:t>commercial interest in health promotion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796" y="5797204"/>
            <a:ext cx="6633023" cy="10607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70332" y="3040655"/>
            <a:ext cx="10388907" cy="7491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sz="2400" b="1" dirty="0" smtClean="0">
              <a:solidFill>
                <a:srgbClr val="FF0000"/>
              </a:solidFill>
            </a:endParaRPr>
          </a:p>
          <a:p>
            <a:pPr algn="ctr"/>
            <a:r>
              <a:rPr lang="sr-Latn-RS" sz="2000" b="1" dirty="0" smtClean="0">
                <a:solidFill>
                  <a:srgbClr val="FF0000"/>
                </a:solidFill>
              </a:rPr>
              <a:t>Increased </a:t>
            </a:r>
            <a:r>
              <a:rPr lang="sr-Latn-RS" sz="2000" b="1" dirty="0">
                <a:solidFill>
                  <a:srgbClr val="FF0000"/>
                </a:solidFill>
              </a:rPr>
              <a:t>WG intake = reduced unhealty diet = reduced NCDs morbidity and mortality</a:t>
            </a:r>
          </a:p>
          <a:p>
            <a:pPr algn="ctr"/>
            <a:endParaRPr lang="sr-Latn-RS" sz="2000" b="1" dirty="0"/>
          </a:p>
        </p:txBody>
      </p:sp>
    </p:spTree>
    <p:extLst>
      <p:ext uri="{BB962C8B-B14F-4D97-AF65-F5344CB8AC3E}">
        <p14:creationId xmlns:p14="http://schemas.microsoft.com/office/powerpoint/2010/main" val="292874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61012" y="0"/>
            <a:ext cx="10201619" cy="1003892"/>
          </a:xfrm>
        </p:spPr>
        <p:txBody>
          <a:bodyPr>
            <a:normAutofit fontScale="90000"/>
          </a:bodyPr>
          <a:lstStyle/>
          <a:p>
            <a:pPr algn="l"/>
            <a:r>
              <a:rPr lang="sr-Latn-RS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Republic of </a:t>
            </a:r>
            <a:r>
              <a:rPr lang="sr-Latn-RS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Srpska – legal background related to COI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870331" y="1462930"/>
            <a:ext cx="9838063" cy="5299590"/>
          </a:xfrm>
        </p:spPr>
        <p:txBody>
          <a:bodyPr>
            <a:normAutofit fontScale="40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sr-Latn-R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8000" dirty="0"/>
              <a:t>Law on Private-Public Partnership in the Republic of Srpska </a:t>
            </a:r>
            <a:r>
              <a:rPr lang="sr-Latn-RS" sz="8000" i="1" dirty="0"/>
              <a:t>(Official Gazette of the Republic of Srpska 59/09</a:t>
            </a:r>
            <a:r>
              <a:rPr lang="sr-Latn-RS" sz="8000" i="1" dirty="0" smtClean="0"/>
              <a:t>)</a:t>
            </a:r>
          </a:p>
          <a:p>
            <a:pPr algn="l"/>
            <a:endParaRPr lang="sr-Latn-RS" sz="8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8000" dirty="0" smtClean="0"/>
              <a:t>Law </a:t>
            </a:r>
            <a:r>
              <a:rPr lang="sr-Latn-RS" sz="8000" dirty="0"/>
              <a:t>on prevention of COI in authorities of the Republic of Srpska </a:t>
            </a:r>
            <a:r>
              <a:rPr lang="sr-Latn-RS" sz="8000" i="1" dirty="0"/>
              <a:t>(Official Gazette of the Republic of Srpska 73/08</a:t>
            </a:r>
            <a:r>
              <a:rPr lang="sr-Latn-RS" sz="8000" i="1" dirty="0" smtClean="0"/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r-Latn-RS" sz="8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8000" i="1" dirty="0" smtClean="0"/>
              <a:t>Law on Civil Servants (Official Gazette of the Republic of Srpska </a:t>
            </a:r>
            <a:r>
              <a:rPr lang="sr-Latn-RS" sz="8000" i="1" dirty="0"/>
              <a:t>118/2008, 117/2011, 37/2012 i 57/2016)</a:t>
            </a:r>
            <a:endParaRPr lang="sr-Latn-RS" sz="8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r-Latn-R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r-Latn-R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796" y="5797204"/>
            <a:ext cx="6633023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3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61012" y="0"/>
            <a:ext cx="8108415" cy="1003892"/>
          </a:xfrm>
        </p:spPr>
        <p:txBody>
          <a:bodyPr>
            <a:normAutofit/>
          </a:bodyPr>
          <a:lstStyle/>
          <a:p>
            <a:pPr algn="l"/>
            <a:r>
              <a:rPr lang="sr-Latn-RS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Area of Caution for PPP COI?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77118" y="1222872"/>
            <a:ext cx="12114881" cy="5539648"/>
          </a:xfrm>
        </p:spPr>
        <p:txBody>
          <a:bodyPr>
            <a:normAutofit/>
          </a:bodyPr>
          <a:lstStyle/>
          <a:p>
            <a:pPr algn="l"/>
            <a:endParaRPr lang="sr-Latn-RS" dirty="0"/>
          </a:p>
          <a:p>
            <a:pPr algn="l"/>
            <a:endParaRPr lang="sr-Latn-RS" dirty="0" smtClean="0"/>
          </a:p>
          <a:p>
            <a:pPr algn="l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404" y="5797204"/>
            <a:ext cx="6633023" cy="106079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60165" y="1222872"/>
            <a:ext cx="4990641" cy="219235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dirty="0" smtClean="0">
                <a:solidFill>
                  <a:schemeClr val="tx1"/>
                </a:solidFill>
              </a:rPr>
              <a:t>PI double </a:t>
            </a:r>
            <a:r>
              <a:rPr lang="sr-Latn-RS" sz="2400" dirty="0">
                <a:solidFill>
                  <a:schemeClr val="tx1"/>
                </a:solidFill>
              </a:rPr>
              <a:t>role: promotion of products from one side and provision of products quality control from another side</a:t>
            </a:r>
          </a:p>
        </p:txBody>
      </p:sp>
      <p:sp>
        <p:nvSpPr>
          <p:cNvPr id="6" name="Oval 5"/>
          <p:cNvSpPr/>
          <p:nvPr/>
        </p:nvSpPr>
        <p:spPr>
          <a:xfrm>
            <a:off x="760165" y="3429910"/>
            <a:ext cx="4990641" cy="219235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dirty="0">
                <a:solidFill>
                  <a:schemeClr val="tx1"/>
                </a:solidFill>
              </a:rPr>
              <a:t>Providing industries with false credibility via corporate responsibility</a:t>
            </a:r>
          </a:p>
        </p:txBody>
      </p:sp>
      <p:sp>
        <p:nvSpPr>
          <p:cNvPr id="7" name="Oval 6"/>
          <p:cNvSpPr/>
          <p:nvPr/>
        </p:nvSpPr>
        <p:spPr>
          <a:xfrm>
            <a:off x="6476082" y="1208191"/>
            <a:ext cx="4990641" cy="2192357"/>
          </a:xfrm>
          <a:prstGeom prst="ellipse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dirty="0" smtClean="0">
                <a:solidFill>
                  <a:schemeClr val="tx1"/>
                </a:solidFill>
              </a:rPr>
              <a:t>Income </a:t>
            </a:r>
            <a:r>
              <a:rPr lang="sr-Latn-RS" sz="2400" dirty="0">
                <a:solidFill>
                  <a:schemeClr val="tx1"/>
                </a:solidFill>
              </a:rPr>
              <a:t>via productive incentives or public service discounts</a:t>
            </a:r>
          </a:p>
        </p:txBody>
      </p:sp>
      <p:sp>
        <p:nvSpPr>
          <p:cNvPr id="8" name="Oval 7"/>
          <p:cNvSpPr/>
          <p:nvPr/>
        </p:nvSpPr>
        <p:spPr>
          <a:xfrm>
            <a:off x="6433851" y="3415229"/>
            <a:ext cx="4990641" cy="219235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dirty="0">
                <a:solidFill>
                  <a:schemeClr val="tx1"/>
                </a:solidFill>
              </a:rPr>
              <a:t>Event sponsorships that are not strictly aimed at the population education on health benefits of WG products</a:t>
            </a:r>
          </a:p>
        </p:txBody>
      </p:sp>
    </p:spTree>
    <p:extLst>
      <p:ext uri="{BB962C8B-B14F-4D97-AF65-F5344CB8AC3E}">
        <p14:creationId xmlns:p14="http://schemas.microsoft.com/office/powerpoint/2010/main" val="273343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A80EE58-6158-463A-82A3-EBA78B6B6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283" y="1388125"/>
            <a:ext cx="10939748" cy="4858439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sr-Latn-RS" sz="4000" b="1" dirty="0" smtClean="0">
                <a:solidFill>
                  <a:srgbClr val="002060"/>
                </a:solidFill>
              </a:rPr>
              <a:t>Thanks for your attention!</a:t>
            </a:r>
          </a:p>
          <a:p>
            <a:pPr marL="0" indent="0" algn="ctr">
              <a:buNone/>
            </a:pPr>
            <a:endParaRPr lang="en-US" sz="2900" b="1" dirty="0" smtClean="0">
              <a:solidFill>
                <a:srgbClr val="002060"/>
              </a:solidFill>
              <a:hlinkClick r:id="rId2"/>
            </a:endParaRPr>
          </a:p>
          <a:p>
            <a:pPr marL="0" indent="0" algn="ctr">
              <a:buNone/>
            </a:pPr>
            <a:r>
              <a:rPr lang="sr-Latn-RS" sz="2900" b="1" dirty="0" smtClean="0">
                <a:solidFill>
                  <a:srgbClr val="002060"/>
                </a:solidFill>
                <a:hlinkClick r:id="rId2"/>
              </a:rPr>
              <a:t>stela.blk</a:t>
            </a:r>
            <a:r>
              <a:rPr lang="en-US" sz="2900" b="1" dirty="0" smtClean="0">
                <a:solidFill>
                  <a:srgbClr val="002060"/>
                </a:solidFill>
                <a:hlinkClick r:id="rId2"/>
              </a:rPr>
              <a:t>@gmail.com</a:t>
            </a:r>
            <a:endParaRPr lang="en-US" sz="29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2900" b="1" dirty="0" smtClean="0">
                <a:solidFill>
                  <a:srgbClr val="002060"/>
                </a:solidFill>
                <a:hlinkClick r:id="rId3"/>
              </a:rPr>
              <a:t>stela.stojisavljevic@phi.rs.ba</a:t>
            </a:r>
            <a:endParaRPr lang="en-US" sz="29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sr-Latn-RS" sz="4000" b="1" dirty="0" smtClean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endParaRPr lang="sr-Latn-RS" sz="4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sr-Latn-RS" sz="40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sr-Latn-RS" sz="40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sr-Latn-RS" sz="40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AU" sz="4000" b="1" dirty="0" smtClean="0">
                <a:solidFill>
                  <a:srgbClr val="002060"/>
                </a:solidFill>
              </a:rPr>
              <a:t>More </a:t>
            </a:r>
            <a:r>
              <a:rPr lang="en-AU" sz="4000" b="1" dirty="0">
                <a:solidFill>
                  <a:srgbClr val="002060"/>
                </a:solidFill>
              </a:rPr>
              <a:t>about the project:</a:t>
            </a:r>
            <a:r>
              <a:rPr lang="sl-SI" b="1" dirty="0">
                <a:solidFill>
                  <a:srgbClr val="002060"/>
                </a:solidFill>
              </a:rPr>
              <a:t/>
            </a:r>
            <a:br>
              <a:rPr lang="sl-SI" b="1" dirty="0">
                <a:solidFill>
                  <a:srgbClr val="002060"/>
                </a:solidFill>
              </a:rPr>
            </a:br>
            <a:r>
              <a:rPr lang="sl-SI" b="1" dirty="0">
                <a:solidFill>
                  <a:srgbClr val="002060"/>
                </a:solidFill>
              </a:rPr>
              <a:t/>
            </a:r>
            <a:br>
              <a:rPr lang="sl-SI" b="1" dirty="0">
                <a:solidFill>
                  <a:srgbClr val="002060"/>
                </a:solidFill>
              </a:rPr>
            </a:br>
            <a:r>
              <a:rPr lang="sl-SI" dirty="0">
                <a:hlinkClick r:id="rId4"/>
              </a:rPr>
              <a:t>https://</a:t>
            </a:r>
            <a:r>
              <a:rPr lang="sl-SI" dirty="0" smtClean="0">
                <a:hlinkClick r:id="rId4"/>
              </a:rPr>
              <a:t>www.gzs.si/wholeugrain</a:t>
            </a:r>
            <a:endParaRPr lang="sl-SI" dirty="0" smtClean="0"/>
          </a:p>
          <a:p>
            <a:pPr marL="0" indent="0" algn="ctr">
              <a:buNone/>
            </a:pP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E2288AE-8328-4A32-8877-D2D7D6637F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958" y="406987"/>
            <a:ext cx="6303810" cy="6828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4770" y="3188298"/>
            <a:ext cx="1884774" cy="12580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9458" y="5780439"/>
            <a:ext cx="6633023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61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1698</TotalTime>
  <Words>277</Words>
  <Application>Microsoft Office PowerPoint</Application>
  <PresentationFormat>Widescreen</PresentationFormat>
  <Paragraphs>45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Officeova tema</vt:lpstr>
      <vt:lpstr>PowerPoint Presentation</vt:lpstr>
      <vt:lpstr>PPP in promotion of public health</vt:lpstr>
      <vt:lpstr>Republic of Srpska – legal background related to COI</vt:lpstr>
      <vt:lpstr>Area of Caution for PPP COI?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Dea Zavadlav</dc:creator>
  <cp:lastModifiedBy>Stela Stojisavljević</cp:lastModifiedBy>
  <cp:revision>110</cp:revision>
  <cp:lastPrinted>2022-03-25T08:31:47Z</cp:lastPrinted>
  <dcterms:created xsi:type="dcterms:W3CDTF">2020-02-19T08:06:55Z</dcterms:created>
  <dcterms:modified xsi:type="dcterms:W3CDTF">2022-03-25T10:35:18Z</dcterms:modified>
</cp:coreProperties>
</file>